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9" r:id="rId14"/>
    <p:sldId id="270" r:id="rId15"/>
    <p:sldId id="271" r:id="rId16"/>
    <p:sldId id="268" r:id="rId17"/>
    <p:sldId id="272" r:id="rId18"/>
    <p:sldId id="258" r:id="rId19"/>
    <p:sldId id="275" r:id="rId20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818" autoAdjust="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2AC6B29-3719-44C0-BD2E-56BE1D663406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487D9E2-990B-4BC5-B474-2B9B1407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0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41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54" indent="-181154">
              <a:buFontTx/>
              <a:buChar char="-"/>
            </a:pPr>
            <a:endParaRPr lang="en-GB" dirty="0"/>
          </a:p>
          <a:p>
            <a:r>
              <a:rPr lang="en-GB" dirty="0"/>
              <a:t>Recall with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26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Gradual! This</a:t>
            </a:r>
            <a:r>
              <a:rPr lang="en-GB" baseline="0" dirty="0"/>
              <a:t> isn’t formally taught until P4. Understanding of place value needs to be really secure. Don’t want children to become reliant on this method – still want to encourage mental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72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Big number on top</a:t>
            </a:r>
          </a:p>
          <a:p>
            <a:r>
              <a:rPr lang="en-GB" baseline="0" dirty="0"/>
              <a:t>Start with units</a:t>
            </a:r>
          </a:p>
          <a:p>
            <a:r>
              <a:rPr lang="en-GB" baseline="0" dirty="0"/>
              <a:t>Columns/houses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419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 variety of language when practising at home</a:t>
            </a:r>
          </a:p>
          <a:p>
            <a:r>
              <a:rPr lang="en-GB" dirty="0"/>
              <a:t>Vertical – towards end of year 4 – TU,</a:t>
            </a:r>
            <a:r>
              <a:rPr lang="en-GB" baseline="0" dirty="0"/>
              <a:t> HTU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80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Counting – part of </a:t>
            </a:r>
            <a:r>
              <a:rPr lang="en-GB" dirty="0" err="1"/>
              <a:t>everday</a:t>
            </a:r>
            <a:r>
              <a:rPr lang="en-GB" dirty="0"/>
              <a:t> life;</a:t>
            </a:r>
            <a:r>
              <a:rPr lang="en-GB" baseline="0" dirty="0"/>
              <a:t> going up/down stairs, count colours of cars, play catch – count each time your throw, skipping rope,  bouncing on trampoline – make it fun</a:t>
            </a:r>
          </a:p>
          <a:p>
            <a:r>
              <a:rPr lang="en-GB" baseline="0" dirty="0"/>
              <a:t>Help children to see the value of learning these skills.</a:t>
            </a:r>
          </a:p>
          <a:p>
            <a:r>
              <a:rPr lang="en-GB" baseline="0" dirty="0"/>
              <a:t>Value this practise – even if you think they know it, they must be confident and fluent with these skills and be able to apply these to different situations/problem solving activities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14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7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0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2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/>
              <a:t>Count on – partition 74 + 20 + 5</a:t>
            </a:r>
          </a:p>
          <a:p>
            <a:r>
              <a:rPr lang="en-GB" sz="1300" dirty="0"/>
              <a:t>70+20 +4+5=</a:t>
            </a:r>
          </a:p>
          <a:p>
            <a:r>
              <a:rPr lang="en-GB" sz="1300" dirty="0"/>
              <a:t>75+25-1 (Rounding and adjusting)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8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en-GB" dirty="0"/>
              <a:t>7 strategies</a:t>
            </a:r>
            <a:r>
              <a:rPr lang="en-GB" baseline="0" dirty="0"/>
              <a:t> – in KS1 we focus on 5 </a:t>
            </a:r>
          </a:p>
          <a:p>
            <a:pPr defTabSz="966155">
              <a:defRPr/>
            </a:pPr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7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counters/fingers/hundred square to help initially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7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to help check their answers</a:t>
            </a:r>
          </a:p>
          <a:p>
            <a:r>
              <a:rPr lang="en-GB" dirty="0"/>
              <a:t>Useful</a:t>
            </a:r>
            <a:r>
              <a:rPr lang="en-GB" baseline="0" dirty="0"/>
              <a:t> for missing number sums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4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D9E2-990B-4BC5-B474-2B9B14072E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5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0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3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07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4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26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61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93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7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8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4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2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0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0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6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9B56-F96B-4E54-BE64-383EE00784FB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124A1B-652F-4F52-BD1C-842AA6206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6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3295877"/>
            <a:ext cx="10907486" cy="238760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+mn-lt"/>
              </a:rPr>
              <a:t>KS1 Mathematics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Parent Information Evening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4</a:t>
            </a:r>
            <a:r>
              <a:rPr lang="en-GB" baseline="30000" dirty="0">
                <a:latin typeface="+mn-lt"/>
              </a:rPr>
              <a:t>th</a:t>
            </a:r>
            <a:r>
              <a:rPr lang="en-GB" dirty="0">
                <a:latin typeface="+mn-lt"/>
              </a:rPr>
              <a:t> February 2020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05" y="548232"/>
            <a:ext cx="19700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Rounding and Adjusting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753017"/>
            <a:ext cx="8596668" cy="3880773"/>
          </a:xfrm>
        </p:spPr>
        <p:txBody>
          <a:bodyPr>
            <a:normAutofit fontScale="92500"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Near doubles: 6+7 = 6+6</a:t>
            </a:r>
            <a:r>
              <a:rPr lang="en-GB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+1</a:t>
            </a:r>
            <a:r>
              <a:rPr lang="en-GB" sz="3600" dirty="0">
                <a:latin typeface="Comic Sans MS" panose="030F0702030302020204" pitchFamily="66" charset="0"/>
              </a:rPr>
              <a:t> = 12+1 = 13</a:t>
            </a: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                                or 7+7</a:t>
            </a:r>
            <a:r>
              <a:rPr lang="en-GB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-1 </a:t>
            </a:r>
            <a:r>
              <a:rPr lang="en-GB" sz="3600" dirty="0">
                <a:latin typeface="Comic Sans MS" panose="030F0702030302020204" pitchFamily="66" charset="0"/>
              </a:rPr>
              <a:t>= 14-1 = 13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 + 9 (+10-1)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+19 (+20-1)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-29 (-30+1)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-31 (-30-1)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007" y="1330036"/>
            <a:ext cx="8376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useful when adding or subtracting numbers that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are close to a multiple of 10, 100 or 1000.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79" y="313507"/>
            <a:ext cx="1697484" cy="22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4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43" y="268057"/>
            <a:ext cx="8596668" cy="1320800"/>
          </a:xfrm>
        </p:spPr>
        <p:txBody>
          <a:bodyPr/>
          <a:lstStyle/>
          <a:p>
            <a:r>
              <a:rPr lang="en-GB" dirty="0"/>
              <a:t>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43" y="1119353"/>
            <a:ext cx="8596668" cy="5502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Splitting up one (or both) of the numbers into tens and units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not bridging the ten:</a:t>
            </a: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24+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5</a:t>
            </a:r>
            <a:r>
              <a:rPr lang="en-GB" sz="3600" dirty="0">
                <a:latin typeface="Comic Sans MS" panose="030F0702030302020204" pitchFamily="66" charset="0"/>
              </a:rPr>
              <a:t>=</a:t>
            </a: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24+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  <a:r>
              <a:rPr lang="en-GB" sz="3600" dirty="0">
                <a:latin typeface="Comic Sans MS" panose="030F0702030302020204" pitchFamily="66" charset="0"/>
              </a:rPr>
              <a:t>=34</a:t>
            </a: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34+</a:t>
            </a:r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5</a:t>
            </a:r>
            <a:r>
              <a:rPr lang="en-GB" sz="3600" dirty="0">
                <a:latin typeface="Comic Sans MS" panose="030F0702030302020204" pitchFamily="66" charset="0"/>
              </a:rPr>
              <a:t>=39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bridging the ten:</a:t>
            </a:r>
            <a:endParaRPr lang="en-GB" sz="3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100" dirty="0">
                <a:latin typeface="Comic Sans MS" panose="030F0702030302020204" pitchFamily="66" charset="0"/>
              </a:rPr>
              <a:t>35</a:t>
            </a:r>
            <a:r>
              <a:rPr lang="en-GB" sz="4100" dirty="0">
                <a:solidFill>
                  <a:srgbClr val="FFC000"/>
                </a:solidFill>
                <a:latin typeface="Comic Sans MS" panose="030F0702030302020204" pitchFamily="66" charset="0"/>
              </a:rPr>
              <a:t>+</a:t>
            </a:r>
            <a:r>
              <a:rPr lang="en-GB" sz="41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en-GB" sz="4100" dirty="0">
                <a:solidFill>
                  <a:srgbClr val="FFC000"/>
                </a:solidFill>
                <a:latin typeface="Comic Sans MS" panose="030F0702030302020204" pitchFamily="66" charset="0"/>
              </a:rPr>
              <a:t>6</a:t>
            </a:r>
            <a:r>
              <a:rPr lang="en-GB" sz="4100" dirty="0">
                <a:latin typeface="Comic Sans MS" panose="030F0702030302020204" pitchFamily="66" charset="0"/>
              </a:rPr>
              <a:t> = </a:t>
            </a:r>
          </a:p>
          <a:p>
            <a:pPr marL="0" indent="0" algn="ctr">
              <a:buNone/>
            </a:pPr>
            <a:r>
              <a:rPr lang="en-GB" sz="4100" dirty="0">
                <a:latin typeface="Comic Sans MS" panose="030F0702030302020204" pitchFamily="66" charset="0"/>
              </a:rPr>
              <a:t>35</a:t>
            </a:r>
            <a:r>
              <a:rPr lang="en-GB" sz="4100" dirty="0">
                <a:solidFill>
                  <a:srgbClr val="FFC000"/>
                </a:solidFill>
                <a:latin typeface="Comic Sans MS" panose="030F0702030302020204" pitchFamily="66" charset="0"/>
              </a:rPr>
              <a:t>+</a:t>
            </a:r>
            <a:r>
              <a:rPr lang="en-GB" sz="4100" dirty="0">
                <a:solidFill>
                  <a:srgbClr val="00B050"/>
                </a:solidFill>
                <a:latin typeface="Comic Sans MS" panose="030F0702030302020204" pitchFamily="66" charset="0"/>
              </a:rPr>
              <a:t>20</a:t>
            </a:r>
            <a:r>
              <a:rPr lang="en-GB" sz="4100" dirty="0">
                <a:latin typeface="Comic Sans MS" panose="030F0702030302020204" pitchFamily="66" charset="0"/>
              </a:rPr>
              <a:t>= 55</a:t>
            </a:r>
          </a:p>
          <a:p>
            <a:pPr marL="0" indent="0" algn="ctr">
              <a:buNone/>
            </a:pPr>
            <a:r>
              <a:rPr lang="en-GB" sz="4100" dirty="0">
                <a:latin typeface="Comic Sans MS" panose="030F0702030302020204" pitchFamily="66" charset="0"/>
              </a:rPr>
              <a:t> 55</a:t>
            </a:r>
            <a:r>
              <a:rPr lang="en-GB" sz="4100" dirty="0">
                <a:solidFill>
                  <a:srgbClr val="FFC000"/>
                </a:solidFill>
                <a:latin typeface="Comic Sans MS" panose="030F0702030302020204" pitchFamily="66" charset="0"/>
              </a:rPr>
              <a:t>+6</a:t>
            </a:r>
            <a:r>
              <a:rPr lang="en-GB" sz="4100" dirty="0">
                <a:latin typeface="Comic Sans MS" panose="030F0702030302020204" pitchFamily="66" charset="0"/>
              </a:rPr>
              <a:t> = 61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1" y="268057"/>
            <a:ext cx="1897756" cy="25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7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GB" sz="2400" dirty="0"/>
              <a:t>Number bonds to 10, 20, 100, 1000</a:t>
            </a:r>
          </a:p>
          <a:p>
            <a:r>
              <a:rPr lang="en-GB" sz="2400" dirty="0"/>
              <a:t>Doubles &amp; near doubles</a:t>
            </a:r>
          </a:p>
          <a:p>
            <a:r>
              <a:rPr lang="en-GB" sz="2400" dirty="0"/>
              <a:t>+/- 10 &amp; multiples of 10</a:t>
            </a:r>
          </a:p>
          <a:p>
            <a:r>
              <a:rPr lang="en-GB" sz="2400" dirty="0"/>
              <a:t>+/-9</a:t>
            </a:r>
          </a:p>
          <a:p>
            <a:r>
              <a:rPr lang="en-GB" sz="2400" dirty="0"/>
              <a:t>+/-11</a:t>
            </a:r>
          </a:p>
          <a:p>
            <a:r>
              <a:rPr lang="en-GB" sz="2400" dirty="0"/>
              <a:t>Multiplication</a:t>
            </a:r>
          </a:p>
          <a:p>
            <a:r>
              <a:rPr lang="en-GB" sz="2400" dirty="0"/>
              <a:t>Division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13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4419"/>
            <a:ext cx="8750445" cy="1320800"/>
          </a:xfrm>
        </p:spPr>
        <p:txBody>
          <a:bodyPr/>
          <a:lstStyle/>
          <a:p>
            <a:r>
              <a:rPr lang="en-GB" dirty="0"/>
              <a:t>Vertical addition – bridging the ten/exchanging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521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 Knowledge and understanding of place value is key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78988-C215-449A-B8ED-13C6BDA54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93" t="40775" r="37820" b="21551"/>
          <a:stretch/>
        </p:blipFill>
        <p:spPr>
          <a:xfrm>
            <a:off x="3062175" y="1999822"/>
            <a:ext cx="5178058" cy="48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Subtraction -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279C1-A5A8-437D-9E0D-6FC522B09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8" t="50000" r="44011" b="33333"/>
          <a:stretch/>
        </p:blipFill>
        <p:spPr>
          <a:xfrm>
            <a:off x="0" y="1551518"/>
            <a:ext cx="4748076" cy="2744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88E94-DC58-4570-BBC1-ACEFAE1114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12" t="25019" r="40959" b="45368"/>
          <a:stretch/>
        </p:blipFill>
        <p:spPr>
          <a:xfrm>
            <a:off x="4002297" y="1270000"/>
            <a:ext cx="5271705" cy="48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and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8644"/>
            <a:ext cx="8596668" cy="4879756"/>
          </a:xfrm>
        </p:spPr>
        <p:txBody>
          <a:bodyPr>
            <a:normAutofit/>
          </a:bodyPr>
          <a:lstStyle/>
          <a:p>
            <a:r>
              <a:rPr lang="en-GB" dirty="0"/>
              <a:t>Lots of practical activities to develop understanding of these concepts</a:t>
            </a:r>
          </a:p>
          <a:p>
            <a:r>
              <a:rPr lang="en-GB" dirty="0"/>
              <a:t>Key vocabulary </a:t>
            </a:r>
            <a:r>
              <a:rPr lang="en-GB" dirty="0" err="1"/>
              <a:t>eg</a:t>
            </a:r>
            <a:r>
              <a:rPr lang="en-GB" dirty="0"/>
              <a:t>. sets, groups, times, lots of, product, multiples, sharing, split between</a:t>
            </a:r>
          </a:p>
          <a:p>
            <a:r>
              <a:rPr lang="en-GB" dirty="0"/>
              <a:t>Multiplication: X10, x2, x5, x4, x3 in P4</a:t>
            </a:r>
          </a:p>
          <a:p>
            <a:r>
              <a:rPr lang="en-GB" dirty="0"/>
              <a:t>Progress to vertical recording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Division: horizontal recording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F45BC-9B23-4E78-A090-19F4A172C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65" t="31746" r="42946" b="47143"/>
          <a:stretch/>
        </p:blipFill>
        <p:spPr>
          <a:xfrm>
            <a:off x="4661343" y="2982547"/>
            <a:ext cx="4197803" cy="2834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D1173-EEF4-4A56-99DA-322F0C03A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34" t="39104" r="47587" b="51773"/>
          <a:stretch/>
        </p:blipFill>
        <p:spPr>
          <a:xfrm>
            <a:off x="1941250" y="3253399"/>
            <a:ext cx="2720093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1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90129"/>
            <a:ext cx="8596668" cy="1002145"/>
          </a:xfrm>
        </p:spPr>
        <p:txBody>
          <a:bodyPr/>
          <a:lstStyle/>
          <a:p>
            <a:r>
              <a:rPr lang="en-GB" dirty="0"/>
              <a:t>Supporting your child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8164"/>
            <a:ext cx="8596668" cy="3880773"/>
          </a:xfrm>
        </p:spPr>
        <p:txBody>
          <a:bodyPr/>
          <a:lstStyle/>
          <a:p>
            <a:r>
              <a:rPr lang="en-GB" sz="2800" dirty="0"/>
              <a:t>Create a positive view of mathematics </a:t>
            </a:r>
          </a:p>
          <a:p>
            <a:r>
              <a:rPr lang="en-GB" sz="2800" dirty="0"/>
              <a:t>Help your child to understand the importance of mathematics in everyday life</a:t>
            </a:r>
          </a:p>
          <a:p>
            <a:r>
              <a:rPr lang="en-GB" sz="2800" dirty="0"/>
              <a:t>Practise counting forwards and backwards in 1s, 2s, 5s, 10s starting from different numbers</a:t>
            </a:r>
          </a:p>
          <a:p>
            <a:r>
              <a:rPr lang="en-GB" sz="2800" dirty="0"/>
              <a:t>Practise table facts daily to develop speed and confidence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9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2" y="74010"/>
            <a:ext cx="9214873" cy="6402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Dice games</a:t>
            </a:r>
          </a:p>
          <a:p>
            <a:r>
              <a:rPr lang="en-GB" dirty="0"/>
              <a:t>Throw dice and double the number</a:t>
            </a:r>
          </a:p>
          <a:p>
            <a:r>
              <a:rPr lang="en-GB" dirty="0"/>
              <a:t>Throw two dice, add together and then double. </a:t>
            </a:r>
          </a:p>
          <a:p>
            <a:r>
              <a:rPr lang="en-GB" dirty="0"/>
              <a:t>Throw two dice to make a two digit number (or three times to make a three digit number) </a:t>
            </a:r>
            <a:r>
              <a:rPr lang="en-GB" dirty="0" err="1"/>
              <a:t>eg.</a:t>
            </a:r>
            <a:r>
              <a:rPr lang="en-GB" dirty="0"/>
              <a:t> Roll a 3 and 7 = 37 or 73, roll the two dice again to make another two digit number – which number is bigger/smaller? can you add/subtract these numbers?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dirty="0"/>
              <a:t>Card games </a:t>
            </a:r>
            <a:r>
              <a:rPr lang="en-GB" sz="1700" dirty="0"/>
              <a:t>(remove King, Queen, Jack)</a:t>
            </a:r>
          </a:p>
          <a:p>
            <a:r>
              <a:rPr lang="en-GB" dirty="0"/>
              <a:t>Quick addition: Each player takes two cards, add together – highest total wins.</a:t>
            </a:r>
          </a:p>
          <a:p>
            <a:r>
              <a:rPr lang="en-GB" dirty="0"/>
              <a:t>Each player takes 2/3 cards – make the biggest 2/3 digit number possible – highest wins – keep those cards. Continue until all cards used. Player with most cards at the end wins. </a:t>
            </a:r>
          </a:p>
          <a:p>
            <a:r>
              <a:rPr lang="en-GB" dirty="0"/>
              <a:t>2 piles of cards – child takes one card from each pile and multiply these numbers together. (in one pile, only use number cards of multiplication sums covered so far </a:t>
            </a:r>
            <a:r>
              <a:rPr lang="en-GB" dirty="0" err="1"/>
              <a:t>eg.</a:t>
            </a:r>
            <a:r>
              <a:rPr lang="en-GB" dirty="0"/>
              <a:t> Remove 6,7,8,9 and use these in other pile</a:t>
            </a:r>
          </a:p>
          <a:p>
            <a:r>
              <a:rPr lang="en-GB" dirty="0"/>
              <a:t>Add Up – players take it in turns to take one card from deck – this is starting number, take next card and add that number </a:t>
            </a:r>
            <a:r>
              <a:rPr lang="en-GB" dirty="0" err="1"/>
              <a:t>on..set</a:t>
            </a:r>
            <a:r>
              <a:rPr lang="en-GB" dirty="0"/>
              <a:t> a limit </a:t>
            </a:r>
            <a:r>
              <a:rPr lang="en-GB" dirty="0" err="1"/>
              <a:t>eg</a:t>
            </a:r>
            <a:r>
              <a:rPr lang="en-GB" dirty="0"/>
              <a:t> 50/100 – first person to reach this number wins. </a:t>
            </a:r>
          </a:p>
        </p:txBody>
      </p:sp>
    </p:spTree>
    <p:extLst>
      <p:ext uri="{BB962C8B-B14F-4D97-AF65-F5344CB8AC3E}">
        <p14:creationId xmlns:p14="http://schemas.microsoft.com/office/powerpoint/2010/main" val="4854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6526"/>
            <a:ext cx="8596668" cy="937623"/>
          </a:xfrm>
        </p:spPr>
        <p:txBody>
          <a:bodyPr/>
          <a:lstStyle/>
          <a:p>
            <a:r>
              <a:rPr lang="en-GB" dirty="0"/>
              <a:t>Useful websites &amp; apps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54149"/>
            <a:ext cx="8596668" cy="4110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/>
              <a:t>Topmarks.co.uk: ‘Hit the Button’ – number bonds, doubles, times tables</a:t>
            </a:r>
          </a:p>
          <a:p>
            <a:pPr marL="0" indent="0">
              <a:buNone/>
            </a:pPr>
            <a:r>
              <a:rPr lang="en-GB" sz="2200" dirty="0"/>
              <a:t>Topmarks.co.uk: ‘Daily Five’</a:t>
            </a:r>
          </a:p>
          <a:p>
            <a:pPr marL="0" indent="0">
              <a:buNone/>
            </a:pPr>
            <a:r>
              <a:rPr lang="en-GB" sz="2200" dirty="0"/>
              <a:t>ictgames.com: ‘Funky Monkey’</a:t>
            </a:r>
          </a:p>
          <a:p>
            <a:pPr marL="0" indent="0">
              <a:buNone/>
            </a:pPr>
            <a:r>
              <a:rPr lang="en-GB" sz="2200" dirty="0"/>
              <a:t>ictgames.com : ‘Shark Numbers’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sz="1900" dirty="0"/>
              <a:t>Maths Splat</a:t>
            </a:r>
          </a:p>
          <a:p>
            <a:pPr>
              <a:buFontTx/>
              <a:buChar char="-"/>
            </a:pPr>
            <a:r>
              <a:rPr lang="en-GB" sz="1900" dirty="0"/>
              <a:t>Operation Math </a:t>
            </a:r>
          </a:p>
          <a:p>
            <a:pPr>
              <a:buFontTx/>
              <a:buChar char="-"/>
            </a:pPr>
            <a:r>
              <a:rPr lang="en-GB" sz="1900" dirty="0" err="1"/>
              <a:t>Mathland</a:t>
            </a:r>
            <a:endParaRPr lang="en-GB" sz="1900" dirty="0"/>
          </a:p>
          <a:p>
            <a:pPr>
              <a:buFontTx/>
              <a:buChar char="-"/>
            </a:pPr>
            <a:r>
              <a:rPr lang="en-GB" sz="1900" dirty="0"/>
              <a:t>Math Duel</a:t>
            </a:r>
          </a:p>
          <a:p>
            <a:pPr>
              <a:buFontTx/>
              <a:buChar char="-"/>
            </a:pPr>
            <a:r>
              <a:rPr lang="en-GB" sz="1900" dirty="0"/>
              <a:t>Doodle Tables</a:t>
            </a:r>
          </a:p>
        </p:txBody>
      </p:sp>
    </p:spTree>
    <p:extLst>
      <p:ext uri="{BB962C8B-B14F-4D97-AF65-F5344CB8AC3E}">
        <p14:creationId xmlns:p14="http://schemas.microsoft.com/office/powerpoint/2010/main" val="82290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B5E64-B07C-4F5D-B01F-4EC60D1F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09" y="2151064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3738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0264"/>
            <a:ext cx="8596668" cy="976811"/>
          </a:xfrm>
        </p:spPr>
        <p:txBody>
          <a:bodyPr>
            <a:normAutofit/>
          </a:bodyPr>
          <a:lstStyle/>
          <a:p>
            <a:r>
              <a:rPr lang="en-GB" sz="5400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13508"/>
            <a:ext cx="8596668" cy="3880773"/>
          </a:xfrm>
        </p:spPr>
        <p:txBody>
          <a:bodyPr/>
          <a:lstStyle/>
          <a:p>
            <a:r>
              <a:rPr lang="en-GB" sz="3200" dirty="0"/>
              <a:t>To understand how and why we teach certain aspects of Number</a:t>
            </a:r>
          </a:p>
          <a:p>
            <a:r>
              <a:rPr lang="en-GB" sz="3200" dirty="0"/>
              <a:t>To think about ways you ways you can help develop your child’s confidence and skills in maths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05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51" y="4286404"/>
            <a:ext cx="3748834" cy="2160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r="9371"/>
          <a:stretch/>
        </p:blipFill>
        <p:spPr>
          <a:xfrm>
            <a:off x="1724025" y="422619"/>
            <a:ext cx="6437026" cy="34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6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Counting in 1s, 2s, 5s, 10s, 50s and 100s from different numbers</a:t>
            </a:r>
          </a:p>
          <a:p>
            <a:r>
              <a:rPr lang="en-GB" dirty="0"/>
              <a:t>Place Value - understanding the value of each digit  (Hundreds, Tens and Units)</a:t>
            </a:r>
          </a:p>
          <a:p>
            <a:r>
              <a:rPr lang="en-GB" dirty="0"/>
              <a:t>0 as a place holder </a:t>
            </a:r>
            <a:r>
              <a:rPr lang="en-GB" dirty="0" err="1"/>
              <a:t>eg.</a:t>
            </a:r>
            <a:r>
              <a:rPr lang="en-GB" dirty="0"/>
              <a:t> 306</a:t>
            </a:r>
          </a:p>
          <a:p>
            <a:r>
              <a:rPr lang="en-GB" dirty="0"/>
              <a:t>Sequencing and ordering numbers </a:t>
            </a:r>
          </a:p>
          <a:p>
            <a:r>
              <a:rPr lang="en-GB" dirty="0"/>
              <a:t>Relationships </a:t>
            </a:r>
            <a:r>
              <a:rPr lang="en-GB" dirty="0" err="1"/>
              <a:t>eg</a:t>
            </a:r>
            <a:r>
              <a:rPr lang="en-GB" dirty="0"/>
              <a:t>. 10 units = 10, 10 tens = 100, 10 hundreds =1000</a:t>
            </a:r>
          </a:p>
        </p:txBody>
      </p:sp>
    </p:spTree>
    <p:extLst>
      <p:ext uri="{BB962C8B-B14F-4D97-AF65-F5344CB8AC3E}">
        <p14:creationId xmlns:p14="http://schemas.microsoft.com/office/powerpoint/2010/main" val="66823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52254"/>
            <a:ext cx="8596668" cy="339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74+25= </a:t>
            </a:r>
          </a:p>
        </p:txBody>
      </p:sp>
    </p:spTree>
    <p:extLst>
      <p:ext uri="{BB962C8B-B14F-4D97-AF65-F5344CB8AC3E}">
        <p14:creationId xmlns:p14="http://schemas.microsoft.com/office/powerpoint/2010/main" val="390815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25236"/>
            <a:ext cx="8596668" cy="905164"/>
          </a:xfrm>
        </p:spPr>
        <p:txBody>
          <a:bodyPr/>
          <a:lstStyle/>
          <a:p>
            <a:r>
              <a:rPr lang="en-GB" dirty="0"/>
              <a:t>Mental 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Focus is on understanding </a:t>
            </a:r>
            <a:r>
              <a:rPr lang="en-GB" sz="2800" u="sng" dirty="0"/>
              <a:t>why</a:t>
            </a:r>
            <a:r>
              <a:rPr lang="en-GB" sz="2800" dirty="0"/>
              <a:t> and </a:t>
            </a:r>
            <a:r>
              <a:rPr lang="en-GB" sz="2800" u="sng" dirty="0"/>
              <a:t>how</a:t>
            </a:r>
            <a:r>
              <a:rPr lang="en-GB" sz="2800" dirty="0"/>
              <a:t> they are calculating sums – often more than one way! </a:t>
            </a:r>
          </a:p>
          <a:p>
            <a:r>
              <a:rPr lang="en-GB" sz="2800" dirty="0"/>
              <a:t>Children are encouraged to show their working out</a:t>
            </a:r>
          </a:p>
          <a:p>
            <a:r>
              <a:rPr lang="en-GB" sz="2800" dirty="0"/>
              <a:t>Important before progressing onto vertical written methods</a:t>
            </a:r>
          </a:p>
        </p:txBody>
      </p:sp>
    </p:spTree>
    <p:extLst>
      <p:ext uri="{BB962C8B-B14F-4D97-AF65-F5344CB8AC3E}">
        <p14:creationId xmlns:p14="http://schemas.microsoft.com/office/powerpoint/2010/main" val="16918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on/Counting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4" y="2805968"/>
            <a:ext cx="8142816" cy="343046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Counting on/back in 1s, 2s, 10s etc.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 err="1">
                <a:latin typeface="Comic Sans MS" panose="030F0702030302020204" pitchFamily="66" charset="0"/>
              </a:rPr>
              <a:t>eg</a:t>
            </a:r>
            <a:r>
              <a:rPr lang="en-GB" sz="4400" dirty="0">
                <a:latin typeface="Comic Sans MS" panose="030F0702030302020204" pitchFamily="66" charset="0"/>
              </a:rPr>
              <a:t>. 6+3=</a:t>
            </a:r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      19-5=</a:t>
            </a:r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        27+30=</a:t>
            </a:r>
          </a:p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30" y="218742"/>
            <a:ext cx="1799826" cy="23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7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 + 6 = 6+3 (biggest number first)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4+5+6 –&gt; rearranged to use number bonds to 10 to help: </a:t>
            </a: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4+6</a:t>
            </a:r>
            <a:r>
              <a:rPr lang="en-GB" sz="2800" dirty="0">
                <a:latin typeface="Comic Sans MS" panose="030F0702030302020204" pitchFamily="66" charset="0"/>
              </a:rPr>
              <a:t>+5= </a:t>
            </a: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10</a:t>
            </a:r>
            <a:r>
              <a:rPr lang="en-GB" sz="2800" dirty="0">
                <a:latin typeface="Comic Sans MS" panose="030F0702030302020204" pitchFamily="66" charset="0"/>
              </a:rPr>
              <a:t>+5= 15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8+3+8 –&gt; rearranged to use doubles to help: </a:t>
            </a: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8+8</a:t>
            </a:r>
            <a:r>
              <a:rPr lang="en-GB" sz="2800" dirty="0">
                <a:latin typeface="Comic Sans MS" panose="030F0702030302020204" pitchFamily="66" charset="0"/>
              </a:rPr>
              <a:t>+3= </a:t>
            </a: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16</a:t>
            </a:r>
            <a:r>
              <a:rPr lang="en-GB" sz="2800" dirty="0">
                <a:latin typeface="Comic Sans MS" panose="030F0702030302020204" pitchFamily="66" charset="0"/>
              </a:rPr>
              <a:t>+3 = 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46" y="283335"/>
            <a:ext cx="1923513" cy="25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7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Inverse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16+4=20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20-16=4</a:t>
            </a: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6x4=24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24÷6 =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72" y="336021"/>
            <a:ext cx="2116696" cy="28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67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1625</TotalTime>
  <Words>974</Words>
  <Application>Microsoft Office PowerPoint</Application>
  <PresentationFormat>Widescreen</PresentationFormat>
  <Paragraphs>140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Trebuchet MS</vt:lpstr>
      <vt:lpstr>Wingdings 3</vt:lpstr>
      <vt:lpstr>Facet</vt:lpstr>
      <vt:lpstr>KS1 Mathematics Parent Information Evening 4th February 2020</vt:lpstr>
      <vt:lpstr>Aims</vt:lpstr>
      <vt:lpstr>PowerPoint Presentation</vt:lpstr>
      <vt:lpstr>Understanding Number</vt:lpstr>
      <vt:lpstr>PowerPoint Presentation</vt:lpstr>
      <vt:lpstr>Mental Maths</vt:lpstr>
      <vt:lpstr>Counting on/Counting back</vt:lpstr>
      <vt:lpstr>Reordering</vt:lpstr>
      <vt:lpstr>Inverse Operations</vt:lpstr>
      <vt:lpstr>Rounding and Adjusting</vt:lpstr>
      <vt:lpstr>Partitioning</vt:lpstr>
      <vt:lpstr>Table Facts</vt:lpstr>
      <vt:lpstr>Vertical addition – bridging the ten/exchanging</vt:lpstr>
      <vt:lpstr>Vertical Subtraction - decomposition</vt:lpstr>
      <vt:lpstr>Multiplication and Division</vt:lpstr>
      <vt:lpstr>Supporting your child at home</vt:lpstr>
      <vt:lpstr>PowerPoint Presentation</vt:lpstr>
      <vt:lpstr>Useful websites &amp; apps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Mathematics Parent Information Evening</dc:title>
  <dc:creator>R Catterson</dc:creator>
  <cp:lastModifiedBy>Rachael elliott</cp:lastModifiedBy>
  <cp:revision>30</cp:revision>
  <cp:lastPrinted>2020-02-03T22:44:10Z</cp:lastPrinted>
  <dcterms:created xsi:type="dcterms:W3CDTF">2020-01-27T11:08:54Z</dcterms:created>
  <dcterms:modified xsi:type="dcterms:W3CDTF">2020-10-13T10:54:27Z</dcterms:modified>
</cp:coreProperties>
</file>